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2FFB3D-56B5-4444-B7A5-1AB381D496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A00"/>
    <a:srgbClr val="C99700"/>
    <a:srgbClr val="002855"/>
    <a:srgbClr val="4D688C"/>
    <a:srgbClr val="ECD47F"/>
    <a:srgbClr val="F8EECC"/>
    <a:srgbClr val="F8EE00"/>
    <a:srgbClr val="ECD400"/>
    <a:srgbClr val="FFC30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94607"/>
  </p:normalViewPr>
  <p:slideViewPr>
    <p:cSldViewPr>
      <p:cViewPr varScale="1">
        <p:scale>
          <a:sx n="124" d="100"/>
          <a:sy n="124" d="100"/>
        </p:scale>
        <p:origin x="15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2FEDD-B18D-4F08-B90A-F02966C56EEE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7F78-A2D2-4017-94F3-8344B8C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784-4AF1-413D-AB7B-F5436CAD37BA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B61EE-8620-4879-91C8-A7D2C140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DA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752600"/>
            <a:ext cx="9144000" cy="19812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Autofit/>
          </a:bodyPr>
          <a:lstStyle>
            <a:lvl1pPr algn="l">
              <a:defRPr sz="4000" b="0" i="0" cap="none" spc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1910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86000"/>
          </a:xfrm>
        </p:spPr>
        <p:txBody>
          <a:bodyPr/>
          <a:lstStyle>
            <a:lvl1pPr>
              <a:defRPr sz="2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a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19600"/>
            <a:ext cx="822960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Source Sans Pro" pitchFamily="34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itchFamily="34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sbr.gov/mp/cvp-water/docs/latest-water-contractors.pdf" TargetMode="External"/><Relationship Id="rId3" Type="http://schemas.openxmlformats.org/officeDocument/2006/relationships/hyperlink" Target="http://www.water.ca.gov/swpao/swp-max-table-a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Presentation title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Jon Herman</a:t>
            </a:r>
          </a:p>
        </p:txBody>
      </p:sp>
    </p:spTree>
    <p:extLst>
      <p:ext uri="{BB962C8B-B14F-4D97-AF65-F5344CB8AC3E}">
        <p14:creationId xmlns:p14="http://schemas.microsoft.com/office/powerpoint/2010/main" val="2436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CVP assumptions  /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~2 MAF/</a:t>
            </a:r>
            <a:r>
              <a:rPr lang="en-US" dirty="0" err="1" smtClean="0"/>
              <a:t>yr</a:t>
            </a:r>
            <a:r>
              <a:rPr lang="en-US" dirty="0" smtClean="0"/>
              <a:t> north of delta (these are senior water rights with highest priority, primarily ag)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~3 MAF/</a:t>
            </a:r>
            <a:r>
              <a:rPr lang="en-US" dirty="0" err="1" smtClean="0"/>
              <a:t>yr</a:t>
            </a:r>
            <a:r>
              <a:rPr lang="en-US" dirty="0" smtClean="0"/>
              <a:t> south of delta (also primarily ag) in the San Joaquin division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Ignore Friant division for now because their water is not pumped from the delta (check me </a:t>
            </a:r>
            <a:r>
              <a:rPr lang="en-US" smtClean="0"/>
              <a:t>on this, I think it’s from Millerton Reservoir))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8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715962"/>
          </a:xfrm>
        </p:spPr>
        <p:txBody>
          <a:bodyPr/>
          <a:lstStyle/>
          <a:p>
            <a:r>
              <a:rPr lang="en-US" smtClean="0"/>
              <a:t>SWP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143000"/>
            <a:ext cx="4953000" cy="4343400"/>
          </a:xfrm>
        </p:spPr>
        <p:txBody>
          <a:bodyPr/>
          <a:lstStyle/>
          <a:p>
            <a:pPr marL="0" indent="0"/>
            <a:r>
              <a:rPr lang="en-US" dirty="0" smtClean="0"/>
              <a:t>NOD consumptive demands are negligible</a:t>
            </a:r>
          </a:p>
          <a:p>
            <a:pPr marL="0" indent="0"/>
            <a:r>
              <a:rPr lang="en-US" dirty="0" smtClean="0"/>
              <a:t>SOD ~ 3.6 MAF/</a:t>
            </a:r>
            <a:r>
              <a:rPr lang="en-US" dirty="0" err="1" smtClean="0"/>
              <a:t>yr</a:t>
            </a:r>
            <a:r>
              <a:rPr lang="en-US" dirty="0" smtClean="0"/>
              <a:t> (largest users KCWA and MWD)</a:t>
            </a:r>
          </a:p>
          <a:p>
            <a:pPr marL="0" indent="0"/>
            <a:r>
              <a:rPr lang="en-US" dirty="0" smtClean="0"/>
              <a:t>During the </a:t>
            </a:r>
            <a:r>
              <a:rPr lang="en-US" dirty="0" smtClean="0"/>
              <a:t>drought, </a:t>
            </a:r>
            <a:r>
              <a:rPr lang="en-US" dirty="0" smtClean="0"/>
              <a:t>urban use had priority for “health and safety” reasons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"/>
            <a:ext cx="353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3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outflow components /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Local environmental requirements (=0 if satisfied by another flow)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Flood control release (use TOCS rule)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North of delta demand. Never curtailed.</a:t>
            </a:r>
            <a:r>
              <a:rPr lang="en-US" dirty="0"/>
              <a:t> </a:t>
            </a:r>
            <a:r>
              <a:rPr lang="en-US" dirty="0" smtClean="0"/>
              <a:t>only applies to CVP (SHA/FOL), proportional to their storage volumes (SHA=82%, FOL=18%)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Delta outflow requirements. 75% CVP, 25% SWP (So, 61.5% SHA, 13.5% FOL, 25% ORO) (=0 if satisfied by flood control releases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South of Delta pumping (the mystery). Assume = pump capacity during wet years. Curtailed after that.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NODD is delivered right to agriculture, so it mostly shows up during the summer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SODD is pumped into San Luis Reservoir, so it can be pumped anytime during the year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 fact it’s better to do this during the winter when the </a:t>
            </a:r>
            <a:r>
              <a:rPr lang="en-US" smtClean="0"/>
              <a:t>environmental constraints aren’t as restrictive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49"/>
            <a:ext cx="4163600" cy="66554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19600" y="228600"/>
            <a:ext cx="4267200" cy="3810000"/>
          </a:xfrm>
        </p:spPr>
        <p:txBody>
          <a:bodyPr/>
          <a:lstStyle/>
          <a:p>
            <a:pPr marL="0" indent="0"/>
            <a:r>
              <a:rPr lang="en-US" dirty="0" smtClean="0"/>
              <a:t>DWR estimates daily full natural flows (~unimpaired) for the basins along the Sacramento and San Joaquin 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229600" cy="2286000"/>
          </a:xfrm>
        </p:spPr>
        <p:txBody>
          <a:bodyPr/>
          <a:lstStyle/>
          <a:p>
            <a:pPr marL="0" indent="0"/>
            <a:r>
              <a:rPr lang="en-US" dirty="0" smtClean="0"/>
              <a:t>In winter months (flows too high to store), the sum of FNF lines up well with observed Delta inflow</a:t>
            </a:r>
          </a:p>
          <a:p>
            <a:pPr marL="0" indent="0"/>
            <a:r>
              <a:rPr lang="en-US" dirty="0"/>
              <a:t>(stations here: 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cdec.water.ca.gov</a:t>
            </a:r>
            <a:r>
              <a:rPr lang="en-US" dirty="0"/>
              <a:t>/</a:t>
            </a:r>
            <a:r>
              <a:rPr lang="en-US" dirty="0" err="1"/>
              <a:t>cgi-progs</a:t>
            </a:r>
            <a:r>
              <a:rPr lang="en-US" dirty="0"/>
              <a:t>/</a:t>
            </a:r>
            <a:r>
              <a:rPr lang="en-US" dirty="0" err="1"/>
              <a:t>staSearch?sta</a:t>
            </a:r>
            <a:r>
              <a:rPr lang="en-US" dirty="0"/>
              <a:t>=&amp;</a:t>
            </a:r>
            <a:r>
              <a:rPr lang="en-US" dirty="0" err="1" smtClean="0"/>
              <a:t>sensor_chk</a:t>
            </a:r>
            <a:r>
              <a:rPr lang="en-US" dirty="0" smtClean="0"/>
              <a:t>=</a:t>
            </a:r>
            <a:r>
              <a:rPr lang="en-US" dirty="0" err="1" smtClean="0"/>
              <a:t>on&amp;sensor</a:t>
            </a:r>
            <a:r>
              <a:rPr lang="en-US" dirty="0" smtClean="0"/>
              <a:t>=8)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26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2209800"/>
          </a:xfrm>
        </p:spPr>
        <p:txBody>
          <a:bodyPr/>
          <a:lstStyle/>
          <a:p>
            <a:pPr marL="0" indent="0"/>
            <a:r>
              <a:rPr lang="en-US" dirty="0" smtClean="0"/>
              <a:t>We’re focusing on Shasta, Oroville, Folsom reservoirs</a:t>
            </a:r>
          </a:p>
          <a:p>
            <a:pPr marL="0" indent="0"/>
            <a:r>
              <a:rPr lang="en-US" dirty="0" smtClean="0"/>
              <a:t>Propose to use WRF streamflow from the other basins as “unimpaired flows” (additional gains into Delta)</a:t>
            </a:r>
          </a:p>
          <a:p>
            <a:pPr marL="0" indent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14" y="2001276"/>
            <a:ext cx="6312086" cy="4876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200" y="2362200"/>
            <a:ext cx="25908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 smtClean="0"/>
              <a:t>Reason, we want to start from the inflows that </a:t>
            </a:r>
            <a:r>
              <a:rPr lang="en-US" sz="1800" dirty="0" err="1" smtClean="0"/>
              <a:t>Tamlin’s</a:t>
            </a:r>
            <a:r>
              <a:rPr lang="en-US" sz="1800" dirty="0" smtClean="0"/>
              <a:t> group develops without any other assumptions that only work in the historical scenario.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/>
              <a:t>We can also use the FNF data to calculate water year type and 8RI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58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a simpler way using only the 3 inflows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5814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All of the basins’ inflows are highly correlated, and so are their operations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Wet season (Nov-Jun) assume gains into the Delta are equal to 1.0 * the sum of SHA/ORO/FOL inflows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40025"/>
            <a:ext cx="5181600" cy="38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Diversions in 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/>
          <a:lstStyle/>
          <a:p>
            <a:pPr marL="0" indent="0"/>
            <a:r>
              <a:rPr lang="en-US" dirty="0" smtClean="0"/>
              <a:t>Some releases from SHA/ORO/FOL are consumed before reaching the Delta (Apr-Oct)</a:t>
            </a:r>
          </a:p>
          <a:p>
            <a:pPr marL="0" indent="0"/>
            <a:r>
              <a:rPr lang="en-US" dirty="0" smtClean="0"/>
              <a:t>Assume these are fixed (estimated from CVP docs)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55900"/>
            <a:ext cx="5593773" cy="410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2700"/>
            <a:ext cx="9144000" cy="7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Pretty well, with a few outliers. In terms of water supply it’s good enough. Monthly TAF.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(black = observed delta inflows; red = predicted)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33864"/>
            <a:ext cx="8242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down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CVP/SWP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North/South of Delta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Which reservoirs contribute how much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References: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www.usbr.gov/mp/cvp-water/docs/latest-water-contractors.pdf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www.water.ca.gov/swpao/swp-max-table-a.html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Note “contracted amounts” are rarely met in practice, even in wet years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" y="304800"/>
            <a:ext cx="9144000" cy="57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573</Words>
  <Application>Microsoft Macintosh PowerPoint</Application>
  <PresentationFormat>On-screen Show (4:3)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Source Sans Pro</vt:lpstr>
      <vt:lpstr>Source Sans Pro Light</vt:lpstr>
      <vt:lpstr>Arial</vt:lpstr>
      <vt:lpstr>Office Theme</vt:lpstr>
      <vt:lpstr>Presentation title</vt:lpstr>
      <vt:lpstr>PowerPoint Presentation</vt:lpstr>
      <vt:lpstr>PowerPoint Presentation</vt:lpstr>
      <vt:lpstr>PowerPoint Presentation</vt:lpstr>
      <vt:lpstr>Or a simpler way using only the 3 inflows</vt:lpstr>
      <vt:lpstr>Diversions in summer</vt:lpstr>
      <vt:lpstr>Does it work</vt:lpstr>
      <vt:lpstr>Break down demand</vt:lpstr>
      <vt:lpstr>PowerPoint Presentation</vt:lpstr>
      <vt:lpstr>CVP assumptions  / summary</vt:lpstr>
      <vt:lpstr>SWP</vt:lpstr>
      <vt:lpstr>Reservoir outflow components / assumptions</vt:lpstr>
      <vt:lpstr>Demand timing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 Herman</dc:creator>
  <cp:lastModifiedBy>Jonathan D Herman</cp:lastModifiedBy>
  <cp:revision>282</cp:revision>
  <dcterms:created xsi:type="dcterms:W3CDTF">2006-08-16T00:00:00Z</dcterms:created>
  <dcterms:modified xsi:type="dcterms:W3CDTF">2017-03-24T22:10:52Z</dcterms:modified>
</cp:coreProperties>
</file>